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858" y="-2112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997" y="5891626"/>
            <a:ext cx="18899981" cy="12533242"/>
          </a:xfrm>
        </p:spPr>
        <p:txBody>
          <a:bodyPr anchor="b"/>
          <a:lstStyle>
            <a:lvl1pPr algn="ctr">
              <a:defRPr sz="1240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4961"/>
            </a:lvl1pPr>
            <a:lvl2pPr marL="944987" indent="0" algn="ctr">
              <a:buNone/>
              <a:defRPr sz="4134"/>
            </a:lvl2pPr>
            <a:lvl3pPr marL="1889973" indent="0" algn="ctr">
              <a:buNone/>
              <a:defRPr sz="3720"/>
            </a:lvl3pPr>
            <a:lvl4pPr marL="2834960" indent="0" algn="ctr">
              <a:buNone/>
              <a:defRPr sz="3307"/>
            </a:lvl4pPr>
            <a:lvl5pPr marL="3779947" indent="0" algn="ctr">
              <a:buNone/>
              <a:defRPr sz="3307"/>
            </a:lvl5pPr>
            <a:lvl6pPr marL="4724933" indent="0" algn="ctr">
              <a:buNone/>
              <a:defRPr sz="3307"/>
            </a:lvl6pPr>
            <a:lvl7pPr marL="5669920" indent="0" algn="ctr">
              <a:buNone/>
              <a:defRPr sz="3307"/>
            </a:lvl7pPr>
            <a:lvl8pPr marL="6614907" indent="0" algn="ctr">
              <a:buNone/>
              <a:defRPr sz="3307"/>
            </a:lvl8pPr>
            <a:lvl9pPr marL="7559893" indent="0" algn="ctr">
              <a:buNone/>
              <a:defRPr sz="3307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41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216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2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8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184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9552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4" y="8974940"/>
            <a:ext cx="21734978" cy="14974888"/>
          </a:xfrm>
        </p:spPr>
        <p:txBody>
          <a:bodyPr anchor="b"/>
          <a:lstStyle>
            <a:lvl1pPr>
              <a:defRPr sz="1240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4" y="24091497"/>
            <a:ext cx="21734978" cy="7874940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4987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89973" indent="0">
              <a:buNone/>
              <a:defRPr sz="3720">
                <a:solidFill>
                  <a:schemeClr val="tx1">
                    <a:tint val="75000"/>
                  </a:schemeClr>
                </a:solidFill>
              </a:defRPr>
            </a:lvl3pPr>
            <a:lvl4pPr marL="283496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7994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493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6992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490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59893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064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767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56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1" y="8824938"/>
            <a:ext cx="10660770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1" y="13149904"/>
            <a:ext cx="10660770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7" y="8824938"/>
            <a:ext cx="10713272" cy="4324966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4987" indent="0">
              <a:buNone/>
              <a:defRPr sz="4134" b="1"/>
            </a:lvl2pPr>
            <a:lvl3pPr marL="1889973" indent="0">
              <a:buNone/>
              <a:defRPr sz="3720" b="1"/>
            </a:lvl3pPr>
            <a:lvl4pPr marL="2834960" indent="0">
              <a:buNone/>
              <a:defRPr sz="3307" b="1"/>
            </a:lvl4pPr>
            <a:lvl5pPr marL="3779947" indent="0">
              <a:buNone/>
              <a:defRPr sz="3307" b="1"/>
            </a:lvl5pPr>
            <a:lvl6pPr marL="4724933" indent="0">
              <a:buNone/>
              <a:defRPr sz="3307" b="1"/>
            </a:lvl6pPr>
            <a:lvl7pPr marL="5669920" indent="0">
              <a:buNone/>
              <a:defRPr sz="3307" b="1"/>
            </a:lvl7pPr>
            <a:lvl8pPr marL="6614907" indent="0">
              <a:buNone/>
              <a:defRPr sz="3307" b="1"/>
            </a:lvl8pPr>
            <a:lvl9pPr marL="7559893" indent="0">
              <a:buNone/>
              <a:defRPr sz="33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7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941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483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230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>
              <a:defRPr sz="6614"/>
            </a:lvl1pPr>
            <a:lvl2pPr>
              <a:defRPr sz="5787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144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2" y="2399982"/>
            <a:ext cx="8127647" cy="839993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3272" y="5183298"/>
            <a:ext cx="12757487" cy="25583147"/>
          </a:xfrm>
        </p:spPr>
        <p:txBody>
          <a:bodyPr/>
          <a:lstStyle>
            <a:lvl1pPr marL="0" indent="0">
              <a:buNone/>
              <a:defRPr sz="6614"/>
            </a:lvl1pPr>
            <a:lvl2pPr marL="944987" indent="0">
              <a:buNone/>
              <a:defRPr sz="5787"/>
            </a:lvl2pPr>
            <a:lvl3pPr marL="1889973" indent="0">
              <a:buNone/>
              <a:defRPr sz="4961"/>
            </a:lvl3pPr>
            <a:lvl4pPr marL="2834960" indent="0">
              <a:buNone/>
              <a:defRPr sz="4134"/>
            </a:lvl4pPr>
            <a:lvl5pPr marL="3779947" indent="0">
              <a:buNone/>
              <a:defRPr sz="4134"/>
            </a:lvl5pPr>
            <a:lvl6pPr marL="4724933" indent="0">
              <a:buNone/>
              <a:defRPr sz="4134"/>
            </a:lvl6pPr>
            <a:lvl7pPr marL="5669920" indent="0">
              <a:buNone/>
              <a:defRPr sz="4134"/>
            </a:lvl7pPr>
            <a:lvl8pPr marL="6614907" indent="0">
              <a:buNone/>
              <a:defRPr sz="4134"/>
            </a:lvl8pPr>
            <a:lvl9pPr marL="7559893" indent="0">
              <a:buNone/>
              <a:defRPr sz="4134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2" y="10799922"/>
            <a:ext cx="8127647" cy="20008190"/>
          </a:xfrm>
        </p:spPr>
        <p:txBody>
          <a:bodyPr/>
          <a:lstStyle>
            <a:lvl1pPr marL="0" indent="0">
              <a:buNone/>
              <a:defRPr sz="3307"/>
            </a:lvl1pPr>
            <a:lvl2pPr marL="944987" indent="0">
              <a:buNone/>
              <a:defRPr sz="2894"/>
            </a:lvl2pPr>
            <a:lvl3pPr marL="1889973" indent="0">
              <a:buNone/>
              <a:defRPr sz="2480"/>
            </a:lvl3pPr>
            <a:lvl4pPr marL="2834960" indent="0">
              <a:buNone/>
              <a:defRPr sz="2067"/>
            </a:lvl4pPr>
            <a:lvl5pPr marL="3779947" indent="0">
              <a:buNone/>
              <a:defRPr sz="2067"/>
            </a:lvl5pPr>
            <a:lvl6pPr marL="4724933" indent="0">
              <a:buNone/>
              <a:defRPr sz="2067"/>
            </a:lvl6pPr>
            <a:lvl7pPr marL="5669920" indent="0">
              <a:buNone/>
              <a:defRPr sz="2067"/>
            </a:lvl7pPr>
            <a:lvl8pPr marL="6614907" indent="0">
              <a:buNone/>
              <a:defRPr sz="2067"/>
            </a:lvl8pPr>
            <a:lvl9pPr marL="7559893" indent="0">
              <a:buNone/>
              <a:defRPr sz="2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841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56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3DD5B-8D4C-4A16-A402-1EC2049AAAB0}" type="datetimeFigureOut">
              <a:rPr lang="fa-IR" smtClean="0"/>
              <a:t>01/03/1447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26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26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DF3CB-6FB0-4D5D-A3B8-71417DFA5CE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569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89973" rtl="0" eaLnBrk="1" latinLnBrk="0" hangingPunct="1">
        <a:lnSpc>
          <a:spcPct val="90000"/>
        </a:lnSpc>
        <a:spcBef>
          <a:spcPct val="0"/>
        </a:spcBef>
        <a:buNone/>
        <a:defRPr sz="90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493" indent="-472493" algn="l" defTabSz="1889973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7" kern="1200">
          <a:solidFill>
            <a:schemeClr val="tx1"/>
          </a:solidFill>
          <a:latin typeface="+mn-lt"/>
          <a:ea typeface="+mn-ea"/>
          <a:cs typeface="+mn-cs"/>
        </a:defRPr>
      </a:lvl1pPr>
      <a:lvl2pPr marL="141748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46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45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425244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519742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6142413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7087400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8032387" indent="-472493" algn="l" defTabSz="1889973" rtl="0" eaLnBrk="1" latinLnBrk="0" hangingPunct="1">
        <a:lnSpc>
          <a:spcPct val="90000"/>
        </a:lnSpc>
        <a:spcBef>
          <a:spcPts val="1033"/>
        </a:spcBef>
        <a:buFont typeface="Arial" panose="020B0604020202020204" pitchFamily="34" charset="0"/>
        <a:buChar char="•"/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1pPr>
      <a:lvl2pPr marL="94498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2pPr>
      <a:lvl3pPr marL="188997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3pPr>
      <a:lvl4pPr marL="283496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4pPr>
      <a:lvl5pPr marL="377994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5pPr>
      <a:lvl6pPr marL="472493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6pPr>
      <a:lvl7pPr marL="5669920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7pPr>
      <a:lvl8pPr marL="6614907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8pPr>
      <a:lvl9pPr marL="7559893" algn="l" defTabSz="1889973" rtl="0" eaLnBrk="1" latinLnBrk="0" hangingPunct="1">
        <a:defRPr sz="3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6" y="29497"/>
            <a:ext cx="25169340" cy="5247807"/>
          </a:xfrm>
          <a:prstGeom prst="rect">
            <a:avLst/>
          </a:prstGeom>
        </p:spPr>
      </p:pic>
      <p:sp>
        <p:nvSpPr>
          <p:cNvPr id="87" name="AutoShape 50">
            <a:extLst>
              <a:ext uri="{FF2B5EF4-FFF2-40B4-BE49-F238E27FC236}">
                <a16:creationId xmlns:a16="http://schemas.microsoft.com/office/drawing/2014/main" id="{333638AB-C637-43D5-AC23-3587EA8C0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626" y="10160085"/>
            <a:ext cx="11887200" cy="2564678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381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Rounded Rectangle 12">
            <a:extLst>
              <a:ext uri="{FF2B5EF4-FFF2-40B4-BE49-F238E27FC236}">
                <a16:creationId xmlns:a16="http://schemas.microsoft.com/office/drawing/2014/main" id="{4BE9F3E1-BC4B-43B2-A7F1-559B66CE1267}"/>
              </a:ext>
            </a:extLst>
          </p:cNvPr>
          <p:cNvSpPr/>
          <p:nvPr/>
        </p:nvSpPr>
        <p:spPr bwMode="auto">
          <a:xfrm>
            <a:off x="519506" y="4820394"/>
            <a:ext cx="24291253" cy="4522488"/>
          </a:xfrm>
          <a:prstGeom prst="round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3496722" rtl="1"/>
            <a:endParaRPr lang="en-US" sz="3100" dirty="0">
              <a:solidFill>
                <a:schemeClr val="tx1"/>
              </a:solidFill>
            </a:endParaRPr>
          </a:p>
          <a:p>
            <a:pPr algn="ctr" defTabSz="3496722" rtl="1"/>
            <a:r>
              <a:rPr lang="fa-IR" sz="38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عنوان مقاله</a:t>
            </a:r>
            <a:endParaRPr lang="en-US" sz="3800" b="1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496722" rtl="1"/>
            <a:r>
              <a:rPr lang="fa-IR" sz="3700" dirty="0">
                <a:solidFill>
                  <a:schemeClr val="tx1"/>
                </a:solidFill>
                <a:cs typeface="B Nazanin" pitchFamily="2" charset="-78"/>
              </a:rPr>
              <a:t>----- يک سطر فاصله -----</a:t>
            </a:r>
          </a:p>
          <a:p>
            <a:pPr algn="ctr" defTabSz="3496722" rtl="1"/>
            <a:r>
              <a:rPr lang="fa-IR" sz="2800" b="1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نويسنده اول </a:t>
            </a:r>
            <a:r>
              <a:rPr lang="fa-IR" sz="2800" b="1" baseline="30000" dirty="0">
                <a:solidFill>
                  <a:schemeClr val="tx1"/>
                </a:solidFill>
                <a:cs typeface="B Nazanin" pitchFamily="2" charset="-78"/>
              </a:rPr>
              <a:t>*</a:t>
            </a:r>
            <a:r>
              <a:rPr lang="fa-IR" sz="2800" b="1" dirty="0">
                <a:solidFill>
                  <a:schemeClr val="tx1"/>
                </a:solidFill>
                <a:cs typeface="B Nazanin" pitchFamily="2" charset="-78"/>
              </a:rPr>
              <a:t>، نويسنده دوم، .... از ذكر عناويني نظير مهندس و يا دكتر و ... در ابتداي اسامي خودداري شود</a:t>
            </a:r>
          </a:p>
          <a:p>
            <a:pPr algn="ctr" defTabSz="3496722" rtl="1"/>
            <a:r>
              <a:rPr lang="en-US" sz="2800" b="1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800" b="1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نويسندگان به صورت کامل ذکر شود. (</a:t>
            </a:r>
            <a:r>
              <a:rPr lang="en-US" sz="2800" b="1" dirty="0">
                <a:solidFill>
                  <a:schemeClr val="tx1"/>
                </a:solidFill>
                <a:cs typeface="B Nazanin" pitchFamily="2" charset="-78"/>
              </a:rPr>
              <a:t>B </a:t>
            </a:r>
            <a:r>
              <a:rPr lang="en-US" sz="2800" b="1" dirty="0" err="1">
                <a:solidFill>
                  <a:schemeClr val="tx1"/>
                </a:solidFill>
                <a:cs typeface="B Nazanin" pitchFamily="2" charset="-78"/>
              </a:rPr>
              <a:t>Nazanin</a:t>
            </a:r>
            <a:r>
              <a:rPr lang="en-US" sz="2800" b="1" dirty="0">
                <a:solidFill>
                  <a:schemeClr val="tx1"/>
                </a:solidFill>
                <a:cs typeface="B Nazanin" pitchFamily="2" charset="-78"/>
              </a:rPr>
              <a:t> 28pt.</a:t>
            </a:r>
            <a:r>
              <a:rPr lang="fa-IR" sz="2800" b="1" dirty="0">
                <a:solidFill>
                  <a:schemeClr val="tx1"/>
                </a:solidFill>
                <a:cs typeface="B Nazanin" pitchFamily="2" charset="-78"/>
              </a:rPr>
              <a:t> پررنگ) </a:t>
            </a:r>
          </a:p>
          <a:p>
            <a:pPr algn="ctr" defTabSz="3496722" rtl="1"/>
            <a:endParaRPr lang="en-US" sz="2800" b="1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496722" rtl="1"/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1- </a:t>
            </a:r>
            <a:r>
              <a:rPr lang="fa-IR" sz="2400" b="1" dirty="0">
                <a:cs typeface="B Nazanin" pitchFamily="2" charset="-78"/>
              </a:rPr>
              <a:t>مرتبه علمی و نام دانشگاه یا موسسه نویسنده اول</a:t>
            </a:r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 نويسنده اول (</a:t>
            </a:r>
            <a:r>
              <a:rPr lang="en-US" sz="2400" b="1" dirty="0">
                <a:solidFill>
                  <a:schemeClr val="tx1"/>
                </a:solidFill>
                <a:cs typeface="B Nazanin" pitchFamily="2" charset="-78"/>
              </a:rPr>
              <a:t>B </a:t>
            </a:r>
            <a:r>
              <a:rPr lang="en-US" sz="2400" b="1" dirty="0" err="1">
                <a:solidFill>
                  <a:schemeClr val="tx1"/>
                </a:solidFill>
                <a:cs typeface="B Nazanin" pitchFamily="2" charset="-78"/>
              </a:rPr>
              <a:t>Nazanin</a:t>
            </a:r>
            <a:r>
              <a:rPr lang="en-US" sz="2400" b="1" dirty="0">
                <a:solidFill>
                  <a:schemeClr val="tx1"/>
                </a:solidFill>
                <a:cs typeface="B Nazanin" pitchFamily="2" charset="-78"/>
              </a:rPr>
              <a:t> 24pt.، </a:t>
            </a:r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</a:p>
          <a:p>
            <a:pPr algn="ctr" defTabSz="3496722" rtl="1"/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2- </a:t>
            </a:r>
            <a:r>
              <a:rPr lang="fa-IR" sz="2400" b="1" dirty="0">
                <a:cs typeface="B Nazanin" pitchFamily="2" charset="-78"/>
              </a:rPr>
              <a:t>مرتبه علمی و نام دانشگاه یا موسسه نویسنده اول</a:t>
            </a:r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نويسنده دوم (</a:t>
            </a:r>
            <a:r>
              <a:rPr lang="en-US" sz="2400" b="1" dirty="0">
                <a:solidFill>
                  <a:schemeClr val="tx1"/>
                </a:solidFill>
                <a:cs typeface="B Nazanin" pitchFamily="2" charset="-78"/>
              </a:rPr>
              <a:t>B </a:t>
            </a:r>
            <a:r>
              <a:rPr lang="en-US" sz="2400" b="1" dirty="0" err="1">
                <a:solidFill>
                  <a:schemeClr val="tx1"/>
                </a:solidFill>
                <a:cs typeface="B Nazanin" pitchFamily="2" charset="-78"/>
              </a:rPr>
              <a:t>Nazanin</a:t>
            </a:r>
            <a:r>
              <a:rPr lang="en-US" sz="2400" b="1" dirty="0">
                <a:solidFill>
                  <a:schemeClr val="tx1"/>
                </a:solidFill>
                <a:cs typeface="B Nazanin" pitchFamily="2" charset="-78"/>
              </a:rPr>
              <a:t> pt. 24، </a:t>
            </a:r>
            <a:r>
              <a:rPr lang="fa-IR" sz="2400" b="1" dirty="0">
                <a:solidFill>
                  <a:schemeClr val="tx1"/>
                </a:solidFill>
                <a:cs typeface="B Nazanin" pitchFamily="2" charset="-78"/>
              </a:rPr>
              <a:t>وسط چين</a:t>
            </a:r>
            <a:r>
              <a:rPr lang="fa-IR" sz="3100" dirty="0">
                <a:solidFill>
                  <a:schemeClr val="tx1"/>
                </a:solidFill>
                <a:cs typeface="B Nazanin" pitchFamily="2" charset="-78"/>
              </a:rPr>
              <a:t>)</a:t>
            </a:r>
            <a:endParaRPr lang="en-US" sz="31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496722" rtl="1"/>
            <a:r>
              <a:rPr lang="fa-IR" sz="2200" i="1" dirty="0">
                <a:solidFill>
                  <a:schemeClr val="tx1"/>
                </a:solidFill>
                <a:cs typeface="B Nazanin" pitchFamily="2" charset="-78"/>
              </a:rPr>
              <a:t>*- نويسنده مسئول</a:t>
            </a:r>
            <a:r>
              <a:rPr lang="en-US" sz="2200" i="1" dirty="0">
                <a:solidFill>
                  <a:schemeClr val="tx1"/>
                </a:solidFill>
                <a:cs typeface="B Nazanin" pitchFamily="2" charset="-78"/>
              </a:rPr>
              <a:t>:</a:t>
            </a:r>
            <a:r>
              <a:rPr lang="fa-IR" sz="2200" i="1" dirty="0">
                <a:solidFill>
                  <a:schemeClr val="tx1"/>
                </a:solidFill>
                <a:cs typeface="B Nazanin" pitchFamily="2" charset="-78"/>
              </a:rPr>
              <a:t>آدرس پست الكترونيك</a:t>
            </a:r>
            <a:r>
              <a:rPr lang="en-US" sz="2200" i="1" dirty="0">
                <a:solidFill>
                  <a:schemeClr val="tx1"/>
                </a:solidFill>
                <a:cs typeface="B Nazanin" pitchFamily="2" charset="-78"/>
              </a:rPr>
              <a:t>(Times New Roman 22 pt. Italic)</a:t>
            </a:r>
          </a:p>
        </p:txBody>
      </p:sp>
      <p:sp>
        <p:nvSpPr>
          <p:cNvPr id="76" name="AutoShape 4">
            <a:extLst>
              <a:ext uri="{FF2B5EF4-FFF2-40B4-BE49-F238E27FC236}">
                <a16:creationId xmlns:a16="http://schemas.microsoft.com/office/drawing/2014/main" id="{5E611896-A83D-4C6D-B20A-587EFC3B4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245" y="9907401"/>
            <a:ext cx="11887200" cy="25639899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ounded Rectangle 30">
            <a:extLst>
              <a:ext uri="{FF2B5EF4-FFF2-40B4-BE49-F238E27FC236}">
                <a16:creationId xmlns:a16="http://schemas.microsoft.com/office/drawing/2014/main" id="{69BDF166-6594-464E-B797-8A7553082F17}"/>
              </a:ext>
            </a:extLst>
          </p:cNvPr>
          <p:cNvSpPr/>
          <p:nvPr/>
        </p:nvSpPr>
        <p:spPr>
          <a:xfrm>
            <a:off x="18500735" y="10569655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r" rtl="1"/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 چکیده </a:t>
            </a:r>
            <a:endParaRPr lang="fa-IR" sz="3800" dirty="0">
              <a:solidFill>
                <a:schemeClr val="tx1"/>
              </a:solidFill>
            </a:endParaRPr>
          </a:p>
        </p:txBody>
      </p:sp>
      <p:sp>
        <p:nvSpPr>
          <p:cNvPr id="78" name="Text Box 42">
            <a:extLst>
              <a:ext uri="{FF2B5EF4-FFF2-40B4-BE49-F238E27FC236}">
                <a16:creationId xmlns:a16="http://schemas.microsoft.com/office/drawing/2014/main" id="{E9D507F1-D3ED-4E11-BC06-5C0E3E04F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8778" y="11379724"/>
            <a:ext cx="10972800" cy="353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>
                <a:latin typeface="30"/>
                <a:cs typeface="B Nazanin" pitchFamily="2" charset="-78"/>
              </a:rPr>
              <a:t>به</a:t>
            </a:r>
            <a:r>
              <a:rPr lang="fa-IR" sz="3000" dirty="0"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latin typeface="30"/>
                <a:cs typeface="B Nazanin" pitchFamily="2" charset="-78"/>
              </a:rPr>
              <a:t>منظور يكسان</a:t>
            </a:r>
            <a:r>
              <a:rPr lang="fa-IR" sz="3000" dirty="0">
                <a:latin typeface="30"/>
                <a:cs typeface="B Nazanin" pitchFamily="2" charset="-78"/>
              </a:rPr>
              <a:t>‌</a:t>
            </a:r>
            <a:r>
              <a:rPr lang="ar-SA" sz="3000" dirty="0"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3000" dirty="0">
                <a:latin typeface="30"/>
                <a:cs typeface="B Nazanin" pitchFamily="2" charset="-78"/>
              </a:rPr>
              <a:t> پوستری</a:t>
            </a:r>
            <a:r>
              <a:rPr lang="ar-SA" sz="3000" dirty="0">
                <a:latin typeface="30"/>
                <a:cs typeface="B Nazanin" pitchFamily="2" charset="-78"/>
              </a:rPr>
              <a:t> </a:t>
            </a:r>
            <a:r>
              <a:rPr lang="fa-IR" sz="3000" dirty="0">
                <a:latin typeface="30"/>
                <a:cs typeface="B Nazanin" pitchFamily="2" charset="-78"/>
              </a:rPr>
              <a:t>ب</a:t>
            </a:r>
            <a:r>
              <a:rPr lang="ar-SA" sz="3000" dirty="0"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3000" dirty="0">
                <a:latin typeface="30"/>
                <a:cs typeface="B Nazanin" pitchFamily="2" charset="-78"/>
              </a:rPr>
              <a:t>ابعاد پوستر به صورت عمودی در ابعاد 90 (ارتفاع</a:t>
            </a:r>
            <a:r>
              <a:rPr lang="fa-IR" sz="3000">
                <a:latin typeface="30"/>
                <a:cs typeface="B Nazanin" pitchFamily="2" charset="-78"/>
              </a:rPr>
              <a:t>) </a:t>
            </a:r>
            <a:r>
              <a:rPr lang="fa-IR" sz="3000" smtClean="0">
                <a:latin typeface="30"/>
                <a:cs typeface="B Nazanin" pitchFamily="2" charset="-78"/>
              </a:rPr>
              <a:t>×</a:t>
            </a:r>
            <a:r>
              <a:rPr lang="fa-IR" sz="3000" smtClean="0">
                <a:latin typeface="30"/>
                <a:cs typeface="B Nazanin" pitchFamily="2" charset="-78"/>
              </a:rPr>
              <a:t>60 </a:t>
            </a:r>
            <a:r>
              <a:rPr lang="fa-IR" sz="3000" smtClean="0">
                <a:latin typeface="30"/>
                <a:cs typeface="B Nazanin" pitchFamily="2" charset="-78"/>
              </a:rPr>
              <a:t> </a:t>
            </a:r>
            <a:r>
              <a:rPr lang="fa-IR" sz="3000" dirty="0">
                <a:latin typeface="30"/>
                <a:cs typeface="B Nazanin" pitchFamily="2" charset="-78"/>
              </a:rPr>
              <a:t>(عرض) سانتی متر در قالب ارائه شده تهیه گردد.</a:t>
            </a:r>
          </a:p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cs typeface="B Nazanin" panose="00000400000000000000" pitchFamily="2" charset="-78"/>
              </a:rPr>
              <a:t>در بخش راست هدر پوستر، به جای لوگوی مشخص شده، از لوگوی رسمی دانشگاه، موسسه یا آدرس سازمانی مربوطه استفاده شود.</a:t>
            </a:r>
            <a:endParaRPr lang="en-US" sz="3000" dirty="0">
              <a:latin typeface="30"/>
              <a:cs typeface="B Nazanin" pitchFamily="2" charset="-78"/>
            </a:endParaRPr>
          </a:p>
        </p:txBody>
      </p:sp>
      <p:sp>
        <p:nvSpPr>
          <p:cNvPr id="79" name="Rounded Rectangle 21">
            <a:extLst>
              <a:ext uri="{FF2B5EF4-FFF2-40B4-BE49-F238E27FC236}">
                <a16:creationId xmlns:a16="http://schemas.microsoft.com/office/drawing/2014/main" id="{A86E080A-6149-4174-AFCA-948D41F8A8A1}"/>
              </a:ext>
            </a:extLst>
          </p:cNvPr>
          <p:cNvSpPr/>
          <p:nvPr/>
        </p:nvSpPr>
        <p:spPr>
          <a:xfrm>
            <a:off x="18554699" y="16635978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2879280" rtl="1">
              <a:spcBef>
                <a:spcPct val="50000"/>
              </a:spcBef>
            </a:pPr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 مقدمه</a:t>
            </a:r>
          </a:p>
        </p:txBody>
      </p:sp>
      <p:sp>
        <p:nvSpPr>
          <p:cNvPr id="80" name="Text Box 10">
            <a:extLst>
              <a:ext uri="{FF2B5EF4-FFF2-40B4-BE49-F238E27FC236}">
                <a16:creationId xmlns:a16="http://schemas.microsoft.com/office/drawing/2014/main" id="{F9CA4B56-4E78-441B-8601-0B7874902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5445" y="17411700"/>
            <a:ext cx="10972800" cy="356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ar-SA" sz="3000" dirty="0">
                <a:latin typeface="30"/>
                <a:cs typeface="B Nazanin" pitchFamily="2" charset="-78"/>
              </a:rPr>
              <a:t>براي </a:t>
            </a:r>
            <a:r>
              <a:rPr lang="fa-IR" sz="3000" dirty="0">
                <a:latin typeface="30"/>
                <a:cs typeface="B Nazanin" pitchFamily="2" charset="-78"/>
              </a:rPr>
              <a:t>ساخت پوستر</a:t>
            </a:r>
            <a:r>
              <a:rPr lang="ar-SA" sz="3000" dirty="0">
                <a:latin typeface="30"/>
                <a:cs typeface="B Nazanin" pitchFamily="2" charset="-78"/>
              </a:rPr>
              <a:t>، فقط از نرم افزار مايكروسافت </a:t>
            </a:r>
            <a:r>
              <a:rPr lang="fa-IR" sz="3000" dirty="0">
                <a:latin typeface="30"/>
                <a:cs typeface="B Nazanin" pitchFamily="2" charset="-78"/>
              </a:rPr>
              <a:t>پاورپوینت </a:t>
            </a:r>
            <a:r>
              <a:rPr lang="ar-SA" sz="3000" dirty="0">
                <a:latin typeface="30"/>
                <a:cs typeface="B Nazanin" pitchFamily="2" charset="-78"/>
              </a:rPr>
              <a:t>نسخة </a:t>
            </a:r>
            <a:r>
              <a:rPr lang="fa-IR" sz="3000" dirty="0">
                <a:latin typeface="30"/>
                <a:cs typeface="B Nazanin" pitchFamily="2" charset="-78"/>
              </a:rPr>
              <a:t>2003 به بعد</a:t>
            </a:r>
            <a:r>
              <a:rPr lang="ar-SA" sz="3000" dirty="0">
                <a:latin typeface="30"/>
                <a:cs typeface="B Nazanin" pitchFamily="2" charset="-78"/>
              </a:rPr>
              <a:t> استفاده </a:t>
            </a:r>
            <a:r>
              <a:rPr lang="fa-IR" sz="3000" dirty="0">
                <a:latin typeface="30"/>
                <a:cs typeface="B Nazanin" pitchFamily="2" charset="-78"/>
              </a:rPr>
              <a:t>نمایید</a:t>
            </a:r>
            <a:r>
              <a:rPr lang="ar-SA" sz="3000" dirty="0">
                <a:latin typeface="30"/>
                <a:cs typeface="B Nazanin" pitchFamily="2" charset="-78"/>
              </a:rPr>
              <a:t>. عنوان همة بخش‌ها با قلم </a:t>
            </a:r>
            <a:r>
              <a:rPr lang="en-US" sz="3000" dirty="0">
                <a:latin typeface="Times New Roman" panose="02020603050405020304" pitchFamily="18" charset="0"/>
                <a:cs typeface="+mj-cs"/>
              </a:rPr>
              <a:t>B </a:t>
            </a:r>
            <a:r>
              <a:rPr lang="en-US" sz="3000" dirty="0" err="1">
                <a:latin typeface="Times New Roman" panose="02020603050405020304" pitchFamily="18" charset="0"/>
                <a:cs typeface="+mj-cs"/>
              </a:rPr>
              <a:t>Titr</a:t>
            </a:r>
            <a:r>
              <a:rPr lang="fa-IR" sz="30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ar-SA" sz="3000" dirty="0">
                <a:latin typeface="30"/>
                <a:cs typeface="B Nazanin" pitchFamily="2" charset="-78"/>
              </a:rPr>
              <a:t>و اندازه </a:t>
            </a:r>
            <a:r>
              <a:rPr lang="en-US" sz="3000" dirty="0">
                <a:latin typeface="30"/>
                <a:cs typeface="B Nazanin" pitchFamily="2" charset="-78"/>
              </a:rPr>
              <a:t>pt. </a:t>
            </a:r>
            <a:r>
              <a:rPr lang="fa-IR" sz="3000" dirty="0">
                <a:latin typeface="30"/>
                <a:cs typeface="B Nazanin" pitchFamily="2" charset="-78"/>
              </a:rPr>
              <a:t>38 </a:t>
            </a:r>
            <a:r>
              <a:rPr lang="ar-SA" sz="3000" dirty="0">
                <a:latin typeface="30"/>
                <a:cs typeface="B Nazanin" pitchFamily="2" charset="-78"/>
              </a:rPr>
              <a:t>پررنگ و عنوان زيربخش‌ها با قلم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3000" dirty="0" err="1">
                <a:latin typeface="Times New Roman" panose="02020603050405020304" pitchFamily="18" charset="0"/>
                <a:cs typeface="B Nazanin" pitchFamily="2" charset="-78"/>
              </a:rPr>
              <a:t>Nazanin</a:t>
            </a:r>
            <a:r>
              <a:rPr lang="fa-IR" sz="3000" dirty="0">
                <a:latin typeface="Times New Roman" panose="02020603050405020304" pitchFamily="18" charset="0"/>
                <a:cs typeface="B Nazanin" pitchFamily="2" charset="-78"/>
              </a:rPr>
              <a:t> </a:t>
            </a:r>
            <a:r>
              <a:rPr lang="ar-SA" sz="3000" dirty="0">
                <a:latin typeface="30"/>
                <a:cs typeface="B Nazanin" pitchFamily="2" charset="-78"/>
              </a:rPr>
              <a:t>و اندازه </a:t>
            </a:r>
            <a:r>
              <a:rPr lang="fa-IR" sz="3000" dirty="0">
                <a:latin typeface="30"/>
                <a:cs typeface="B Nazanin" pitchFamily="2" charset="-78"/>
              </a:rPr>
              <a:t>30 </a:t>
            </a:r>
            <a:r>
              <a:rPr lang="ar-SA" sz="3000" dirty="0">
                <a:latin typeface="30"/>
                <a:cs typeface="B Nazanin" pitchFamily="2" charset="-78"/>
              </a:rPr>
              <a:t>پررنگ تايپ شود. </a:t>
            </a:r>
            <a:r>
              <a:rPr lang="fa-IR" sz="3000" dirty="0">
                <a:latin typeface="30"/>
                <a:cs typeface="B Nazanin" pitchFamily="2" charset="-78"/>
              </a:rPr>
              <a:t>برای کلیه متون از حالت پاراگراف از راست (متن از راست به چپ)- حالت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r>
              <a:rPr lang="fa-IR" sz="3000" dirty="0">
                <a:latin typeface="30"/>
                <a:cs typeface="+mj-cs"/>
              </a:rPr>
              <a:t>-</a:t>
            </a:r>
            <a:r>
              <a:rPr lang="fa-IR" sz="3000" dirty="0">
                <a:latin typeface="30"/>
                <a:cs typeface="B Nazanin" pitchFamily="2" charset="-78"/>
              </a:rPr>
              <a:t> و برای نگارش بخش های لاتین بايد از قلم </a:t>
            </a:r>
            <a:r>
              <a:rPr lang="en-US" sz="2800" u="sng" dirty="0">
                <a:latin typeface="Times New Roman" panose="02020603050405020304" pitchFamily="18" charset="0"/>
                <a:cs typeface="+mj-cs"/>
              </a:rPr>
              <a:t>Times New Roman </a:t>
            </a:r>
            <a:r>
              <a:rPr lang="fa-IR" sz="2800" u="sng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3200" u="sng" dirty="0">
                <a:latin typeface="30"/>
                <a:cs typeface="B Nazanin" pitchFamily="2" charset="-78"/>
              </a:rPr>
              <a:t>با اندازه دو شماره کمتر از فونت فارسي </a:t>
            </a:r>
            <a:r>
              <a:rPr lang="fa-IR" sz="2800" u="sng" dirty="0">
                <a:latin typeface="30"/>
                <a:cs typeface="B Nazanin" pitchFamily="2" charset="-78"/>
              </a:rPr>
              <a:t>استفاده شود.</a:t>
            </a:r>
            <a:endParaRPr lang="en-US" sz="2800" b="1" dirty="0">
              <a:latin typeface="30"/>
              <a:cs typeface="B Nazanin" pitchFamily="2" charset="-78"/>
            </a:endParaRPr>
          </a:p>
        </p:txBody>
      </p:sp>
      <p:sp>
        <p:nvSpPr>
          <p:cNvPr id="81" name="Rounded Rectangle 31">
            <a:extLst>
              <a:ext uri="{FF2B5EF4-FFF2-40B4-BE49-F238E27FC236}">
                <a16:creationId xmlns:a16="http://schemas.microsoft.com/office/drawing/2014/main" id="{8E1D7ADC-846D-4504-81DA-E862065055E7}"/>
              </a:ext>
            </a:extLst>
          </p:cNvPr>
          <p:cNvSpPr/>
          <p:nvPr/>
        </p:nvSpPr>
        <p:spPr>
          <a:xfrm>
            <a:off x="18755178" y="26834813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rtl="1"/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مواد و روش ها</a:t>
            </a:r>
          </a:p>
        </p:txBody>
      </p:sp>
      <p:sp>
        <p:nvSpPr>
          <p:cNvPr id="82" name="Rounded Rectangle 32">
            <a:extLst>
              <a:ext uri="{FF2B5EF4-FFF2-40B4-BE49-F238E27FC236}">
                <a16:creationId xmlns:a16="http://schemas.microsoft.com/office/drawing/2014/main" id="{7578D4D9-7C68-4A03-9AD0-66954945BC84}"/>
              </a:ext>
            </a:extLst>
          </p:cNvPr>
          <p:cNvSpPr/>
          <p:nvPr/>
        </p:nvSpPr>
        <p:spPr>
          <a:xfrm>
            <a:off x="6294737" y="28597086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r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 منابع</a:t>
            </a:r>
          </a:p>
        </p:txBody>
      </p:sp>
      <p:sp>
        <p:nvSpPr>
          <p:cNvPr id="83" name="Rounded Rectangle 33">
            <a:extLst>
              <a:ext uri="{FF2B5EF4-FFF2-40B4-BE49-F238E27FC236}">
                <a16:creationId xmlns:a16="http://schemas.microsoft.com/office/drawing/2014/main" id="{AE7EEB79-4596-4E1F-8C79-486CA03319AC}"/>
              </a:ext>
            </a:extLst>
          </p:cNvPr>
          <p:cNvSpPr/>
          <p:nvPr/>
        </p:nvSpPr>
        <p:spPr>
          <a:xfrm>
            <a:off x="6393177" y="22659986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 نتیجه گیری</a:t>
            </a:r>
            <a:endParaRPr lang="en-US" sz="3800" b="1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84" name="Rounded Rectangle 35">
            <a:extLst>
              <a:ext uri="{FF2B5EF4-FFF2-40B4-BE49-F238E27FC236}">
                <a16:creationId xmlns:a16="http://schemas.microsoft.com/office/drawing/2014/main" id="{E4AFA03E-482A-485B-99BB-3461B5F119EA}"/>
              </a:ext>
            </a:extLst>
          </p:cNvPr>
          <p:cNvSpPr/>
          <p:nvPr/>
        </p:nvSpPr>
        <p:spPr>
          <a:xfrm>
            <a:off x="5970366" y="10569655"/>
            <a:ext cx="5724979" cy="64698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1" anchor="ctr">
            <a:spAutoFit/>
          </a:bodyPr>
          <a:lstStyle/>
          <a:p>
            <a:pPr algn="just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tx1"/>
                </a:solidFill>
                <a:cs typeface="B Titr" pitchFamily="2" charset="-78"/>
              </a:rPr>
              <a:t> نتایج و بحث</a:t>
            </a:r>
            <a:endParaRPr lang="en-US" sz="3800" b="1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85" name="Text Box 10">
            <a:extLst>
              <a:ext uri="{FF2B5EF4-FFF2-40B4-BE49-F238E27FC236}">
                <a16:creationId xmlns:a16="http://schemas.microsoft.com/office/drawing/2014/main" id="{145858CD-A9BA-4766-9D58-7D74A10AB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27" y="23395333"/>
            <a:ext cx="11235229" cy="511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</a:pPr>
            <a:endParaRPr lang="fa-IR" sz="3000" b="1" dirty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3000" b="1" dirty="0">
              <a:cs typeface="B Nazanin" pitchFamily="2" charset="-78"/>
            </a:endParaRPr>
          </a:p>
          <a:p>
            <a:pPr indent="539496" algn="just" rtl="1">
              <a:lnSpc>
                <a:spcPct val="150000"/>
              </a:lnSpc>
            </a:pPr>
            <a:endParaRPr lang="fa-IR" sz="2000" b="1" dirty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  <a:p>
            <a:pPr indent="539496" algn="just" defTabSz="3496722" rtl="1">
              <a:lnSpc>
                <a:spcPct val="150000"/>
              </a:lnSpc>
              <a:spcBef>
                <a:spcPct val="50000"/>
              </a:spcBef>
            </a:pPr>
            <a:endParaRPr lang="fa-IR" sz="2000" b="1" dirty="0">
              <a:cs typeface="B Nazanin" pitchFamily="2" charset="-78"/>
            </a:endParaRPr>
          </a:p>
        </p:txBody>
      </p:sp>
      <p:sp>
        <p:nvSpPr>
          <p:cNvPr id="86" name="Text Box 42">
            <a:extLst>
              <a:ext uri="{FF2B5EF4-FFF2-40B4-BE49-F238E27FC236}">
                <a16:creationId xmlns:a16="http://schemas.microsoft.com/office/drawing/2014/main" id="{1879AD26-5292-DFAA-39DA-83A88B517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606" y="11649845"/>
            <a:ext cx="10972800" cy="140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2838" tIns="36419" rIns="72838" bIns="36419">
            <a:spAutoFit/>
          </a:bodyPr>
          <a:lstStyle/>
          <a:p>
            <a:pPr indent="539496" algn="just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latin typeface="30"/>
                <a:cs typeface="B Nazanin" pitchFamily="2" charset="-78"/>
              </a:rPr>
              <a:t>در تهیه پوستر از نوشتن مطالب زیاد خودداری شود و سعی شود از  طرح، شکل، نمودار و سایر روش‌های ابداعی استفاده گردد.</a:t>
            </a:r>
            <a:endParaRPr lang="en-US" sz="3000" dirty="0">
              <a:latin typeface="30"/>
              <a:cs typeface="B Nazanin" pitchFamily="2" charset="-7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9DB756-399F-A0ED-EBA6-3255D7176D5B}"/>
              </a:ext>
            </a:extLst>
          </p:cNvPr>
          <p:cNvSpPr/>
          <p:nvPr/>
        </p:nvSpPr>
        <p:spPr>
          <a:xfrm flipH="1">
            <a:off x="21375307" y="746907"/>
            <a:ext cx="2214788" cy="2095989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7CF963-8D7D-2CD5-4556-1BFC16F77230}"/>
              </a:ext>
            </a:extLst>
          </p:cNvPr>
          <p:cNvSpPr txBox="1"/>
          <p:nvPr/>
        </p:nvSpPr>
        <p:spPr>
          <a:xfrm>
            <a:off x="21777610" y="1337910"/>
            <a:ext cx="1646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800" b="1" dirty="0">
                <a:cs typeface="B Nazanin" panose="00000400000000000000" pitchFamily="2" charset="-78"/>
              </a:rPr>
              <a:t>لوگو </a:t>
            </a:r>
            <a:endParaRPr lang="en-US" sz="4800" b="1" dirty="0">
              <a:latin typeface="Bnazanin"/>
              <a:cs typeface="B Nazanin" panose="00000400000000000000" pitchFamily="2" charset="-78"/>
            </a:endParaRPr>
          </a:p>
        </p:txBody>
      </p:sp>
      <p:sp>
        <p:nvSpPr>
          <p:cNvPr id="2" name="Text Box 10">
            <a:extLst>
              <a:ext uri="{FF2B5EF4-FFF2-40B4-BE49-F238E27FC236}">
                <a16:creationId xmlns:a16="http://schemas.microsoft.com/office/drawing/2014/main" id="{94294B94-4D2D-5B80-5730-FCE89A78A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141" y="29562036"/>
            <a:ext cx="10972800" cy="133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9959" tIns="29980" rIns="59959" bIns="29980">
            <a:spAutoFit/>
          </a:bodyPr>
          <a:lstStyle/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3000" dirty="0">
                <a:cs typeface="B Nazanin" panose="00000400000000000000" pitchFamily="2" charset="-78"/>
              </a:rPr>
              <a:t>همه منابع باید براساس استاندارد </a:t>
            </a:r>
            <a:r>
              <a:rPr lang="en-US" sz="2800" dirty="0">
                <a:latin typeface="Times New Roman" panose="02020603050405020304" pitchFamily="18" charset="0"/>
                <a:cs typeface="+mj-cs"/>
              </a:rPr>
              <a:t>APA 7</a:t>
            </a:r>
            <a:r>
              <a:rPr lang="en-US" sz="2800" baseline="30000" dirty="0">
                <a:latin typeface="Times New Roman" panose="02020603050405020304" pitchFamily="18" charset="0"/>
                <a:cs typeface="+mj-cs"/>
              </a:rPr>
              <a:t>th</a:t>
            </a:r>
            <a:r>
              <a:rPr lang="fa-IR" sz="28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fa-IR" sz="3000" dirty="0">
                <a:cs typeface="B Nazanin" panose="00000400000000000000" pitchFamily="2" charset="-78"/>
              </a:rPr>
              <a:t>تنظیم شوند</a:t>
            </a:r>
            <a:endParaRPr lang="fa-IR" sz="3000" b="1" dirty="0">
              <a:latin typeface="30"/>
              <a:cs typeface="B Nazanin" pitchFamily="2" charset="-78"/>
            </a:endParaRPr>
          </a:p>
          <a:p>
            <a:pPr indent="539496" algn="just" defTabSz="2879280" rtl="1">
              <a:lnSpc>
                <a:spcPct val="150000"/>
              </a:lnSpc>
              <a:spcBef>
                <a:spcPts val="0"/>
              </a:spcBef>
            </a:pPr>
            <a:endParaRPr lang="en-US" sz="2800" b="1" dirty="0">
              <a:latin typeface="30"/>
              <a:cs typeface="B Nazanin" pitchFamily="2" charset="-78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6532DE16-F81B-6D20-5823-A0C78673E8F9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3432162" y="1316889"/>
            <a:ext cx="2095990" cy="9570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a-IR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B Yagut" panose="00000400000000000000" pitchFamily="2" charset="-78"/>
              </a:rPr>
              <a:t>کد مقاله: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2850</TotalTime>
  <Words>324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30</vt:lpstr>
      <vt:lpstr>Arial</vt:lpstr>
      <vt:lpstr>Arial Black</vt:lpstr>
      <vt:lpstr>B Nazanin</vt:lpstr>
      <vt:lpstr>B Titr</vt:lpstr>
      <vt:lpstr>B Yagut</vt:lpstr>
      <vt:lpstr>Bnazanin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Mehdi mohammadi</dc:creator>
  <cp:lastModifiedBy>sh</cp:lastModifiedBy>
  <cp:revision>48</cp:revision>
  <dcterms:created xsi:type="dcterms:W3CDTF">2021-09-11T03:53:04Z</dcterms:created>
  <dcterms:modified xsi:type="dcterms:W3CDTF">2025-08-24T11:13:35Z</dcterms:modified>
</cp:coreProperties>
</file>